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4"/>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87" r:id="rId20"/>
    <p:sldId id="288" r:id="rId21"/>
    <p:sldId id="271" r:id="rId22"/>
    <p:sldId id="278"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96" autoAdjust="0"/>
  </p:normalViewPr>
  <p:slideViewPr>
    <p:cSldViewPr snapToGrid="0">
      <p:cViewPr varScale="1">
        <p:scale>
          <a:sx n="136" d="100"/>
          <a:sy n="136" d="100"/>
        </p:scale>
        <p:origin x="121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27.06.2024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Mit </a:t>
            </a:r>
            <a:r>
              <a:rPr lang="de-DE" dirty="0" err="1"/>
              <a:t>lesson</a:t>
            </a:r>
            <a:r>
              <a:rPr lang="de-DE" dirty="0"/>
              <a:t> </a:t>
            </a:r>
            <a:r>
              <a:rPr lang="de-DE" dirty="0" err="1"/>
              <a:t>learned</a:t>
            </a:r>
            <a:r>
              <a:rPr lang="de-DE" dirty="0"/>
              <a:t> verbunden….?</a:t>
            </a:r>
          </a:p>
          <a:p>
            <a:endParaRPr lang="de-DE" dirty="0"/>
          </a:p>
          <a:p>
            <a:r>
              <a:rPr lang="de-DE" dirty="0"/>
              <a:t>Der Zeitaufwand für den Umbau alter Logik durch neue Funktionalität wurde unterschätzt.</a:t>
            </a:r>
          </a:p>
        </p:txBody>
      </p:sp>
      <p:sp>
        <p:nvSpPr>
          <p:cNvPr id="4" name="Foliennummernplatzhalter 3"/>
          <p:cNvSpPr>
            <a:spLocks noGrp="1"/>
          </p:cNvSpPr>
          <p:nvPr>
            <p:ph type="sldNum" sz="quarter" idx="5"/>
          </p:nvPr>
        </p:nvSpPr>
        <p:spPr/>
        <p:txBody>
          <a:bodyPr/>
          <a:lstStyle/>
          <a:p>
            <a:fld id="{F6BE523D-0702-48B0-846A-C52C4C6D8066}" type="slidenum">
              <a:rPr lang="de-DE" smtClean="0"/>
              <a:t>19</a:t>
            </a:fld>
            <a:endParaRPr lang="de-DE"/>
          </a:p>
        </p:txBody>
      </p:sp>
    </p:spTree>
    <p:extLst>
      <p:ext uri="{BB962C8B-B14F-4D97-AF65-F5344CB8AC3E}">
        <p14:creationId xmlns:p14="http://schemas.microsoft.com/office/powerpoint/2010/main" val="1405957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106804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a:t>
            </a:r>
          </a:p>
          <a:p>
            <a:r>
              <a:rPr lang="de-DE" dirty="0"/>
              <a:t>Und  'Umsetzung' .</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a:p>
            <a:endParaRPr lang="de-DE" dirty="0"/>
          </a:p>
          <a:p>
            <a:r>
              <a:rPr lang="de-DE" dirty="0"/>
              <a:t>Das Standardformat für den Austausch von Fahrplandaten ist die </a:t>
            </a:r>
            <a:r>
              <a:rPr lang="de-DE" i="1" dirty="0"/>
              <a:t>VDV 452</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a:t>
            </a:r>
          </a:p>
          <a:p>
            <a:r>
              <a:rPr lang="de-DE" dirty="0"/>
              <a:t>die Berechnung und der Verwendung eines durchschnittliches Stundenlohnes. Eine nachvollziehbare 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27.06.2024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27.06.2024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27.06.2024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27.06.2024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27.06.2024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27.06.2024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27.06.2024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27.06.2024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27.06.2024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27.06.2024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27.06.2024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27.06.2024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jp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3.svg"/><Relationship Id="rId4" Type="http://schemas.openxmlformats.org/officeDocument/2006/relationships/image" Target="../media/image15.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1825200"/>
            <a:ext cx="4680000" cy="35100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1825200"/>
            <a:ext cx="4680000" cy="35100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198" y="1825200"/>
            <a:ext cx="4680000" cy="3363702"/>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199" y="1825099"/>
            <a:ext cx="4680000" cy="312380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r>
              <a:rPr lang="de-DE" dirty="0"/>
              <a:t>Zielplattfort</a:t>
            </a:r>
          </a:p>
          <a:p>
            <a:r>
              <a:rPr lang="de-DE" dirty="0"/>
              <a:t>Architektur und Nutzwertanalyse</a:t>
            </a:r>
          </a:p>
          <a:p>
            <a:r>
              <a:rPr lang="de-DE" dirty="0"/>
              <a:t>GUI</a:t>
            </a:r>
          </a:p>
          <a:p>
            <a:r>
              <a:rPr lang="de-DE" dirty="0"/>
              <a:t>Datenmodell</a:t>
            </a:r>
          </a:p>
          <a:p>
            <a:r>
              <a:rPr lang="de-DE" dirty="0"/>
              <a:t>Geschäftslogik</a:t>
            </a:r>
          </a:p>
          <a:p>
            <a:r>
              <a:rPr lang="de-DE" dirty="0"/>
              <a:t>QA</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S</a:t>
            </a:r>
            <a:r>
              <a:rPr lang="de-DE" sz="4000" b="1" dirty="0"/>
              <a:t>OLL-IST VERGLEICH</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8423512" y="5979862"/>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normAutofit/>
          </a:bodyPr>
          <a:lstStyle/>
          <a:p>
            <a:pPr marL="0" indent="0">
              <a:buNone/>
            </a:pPr>
            <a:endParaRPr lang="de-DE" sz="6600" dirty="0"/>
          </a:p>
          <a:p>
            <a:pPr marL="0" indent="0">
              <a:buNone/>
            </a:pPr>
            <a:endParaRPr lang="de-DE" sz="6600" dirty="0"/>
          </a:p>
          <a:p>
            <a:pPr marL="0" indent="0">
              <a:buNone/>
            </a:pPr>
            <a:r>
              <a:rPr lang="de-DE" sz="6600" dirty="0"/>
              <a:t>   </a:t>
            </a:r>
          </a:p>
        </p:txBody>
      </p:sp>
      <p:pic>
        <p:nvPicPr>
          <p:cNvPr id="9" name="Grafik 8">
            <a:extLst>
              <a:ext uri="{FF2B5EF4-FFF2-40B4-BE49-F238E27FC236}">
                <a16:creationId xmlns:a16="http://schemas.microsoft.com/office/drawing/2014/main" id="{0ADFCC54-D14B-6B11-BB26-0A289DD32574}"/>
              </a:ext>
            </a:extLst>
          </p:cNvPr>
          <p:cNvPicPr>
            <a:picLocks noChangeAspect="1"/>
          </p:cNvPicPr>
          <p:nvPr/>
        </p:nvPicPr>
        <p:blipFill>
          <a:blip r:embed="rId7"/>
          <a:stretch>
            <a:fillRect/>
          </a:stretch>
        </p:blipFill>
        <p:spPr>
          <a:xfrm>
            <a:off x="294465" y="2507914"/>
            <a:ext cx="5801535" cy="2419688"/>
          </a:xfrm>
          <a:prstGeom prst="rect">
            <a:avLst/>
          </a:prstGeom>
        </p:spPr>
      </p:pic>
      <p:pic>
        <p:nvPicPr>
          <p:cNvPr id="11" name="Grafik 10">
            <a:extLst>
              <a:ext uri="{FF2B5EF4-FFF2-40B4-BE49-F238E27FC236}">
                <a16:creationId xmlns:a16="http://schemas.microsoft.com/office/drawing/2014/main" id="{3A590193-282C-F83C-665F-45A8F89D6ED7}"/>
              </a:ext>
            </a:extLst>
          </p:cNvPr>
          <p:cNvPicPr>
            <a:picLocks noChangeAspect="1"/>
          </p:cNvPicPr>
          <p:nvPr/>
        </p:nvPicPr>
        <p:blipFill>
          <a:blip r:embed="rId8"/>
          <a:stretch>
            <a:fillRect/>
          </a:stretch>
        </p:blipFill>
        <p:spPr>
          <a:xfrm>
            <a:off x="6172200" y="1863915"/>
            <a:ext cx="4610743" cy="1524213"/>
          </a:xfrm>
          <a:prstGeom prst="rect">
            <a:avLst/>
          </a:prstGeom>
        </p:spPr>
      </p:pic>
      <p:pic>
        <p:nvPicPr>
          <p:cNvPr id="13" name="Grafik 12">
            <a:extLst>
              <a:ext uri="{FF2B5EF4-FFF2-40B4-BE49-F238E27FC236}">
                <a16:creationId xmlns:a16="http://schemas.microsoft.com/office/drawing/2014/main" id="{A68F27D6-F06F-C8E7-3D22-026B82051D38}"/>
              </a:ext>
            </a:extLst>
          </p:cNvPr>
          <p:cNvPicPr>
            <a:picLocks noChangeAspect="1"/>
          </p:cNvPicPr>
          <p:nvPr/>
        </p:nvPicPr>
        <p:blipFill>
          <a:blip r:embed="rId9"/>
          <a:stretch>
            <a:fillRect/>
          </a:stretch>
        </p:blipFill>
        <p:spPr>
          <a:xfrm>
            <a:off x="6445251" y="3580706"/>
            <a:ext cx="4439270" cy="1371791"/>
          </a:xfrm>
          <a:prstGeom prst="rect">
            <a:avLst/>
          </a:prstGeom>
        </p:spPr>
      </p:pic>
    </p:spTree>
    <p:extLst>
      <p:ext uri="{BB962C8B-B14F-4D97-AF65-F5344CB8AC3E}">
        <p14:creationId xmlns:p14="http://schemas.microsoft.com/office/powerpoint/2010/main" val="276689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PROJEKTABSCHLUSS &amp; FAZIT</a:t>
            </a:r>
            <a:endParaRPr lang="de-DE" sz="4000" b="1" dirty="0"/>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9118518" y="595206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lstStyle/>
          <a:p>
            <a:r>
              <a:rPr lang="it-IT" dirty="0" err="1"/>
              <a:t>Abschlussmeeting</a:t>
            </a:r>
            <a:endParaRPr lang="it-IT" dirty="0"/>
          </a:p>
          <a:p>
            <a:r>
              <a:rPr lang="it-IT" dirty="0" err="1"/>
              <a:t>Übergabe</a:t>
            </a:r>
            <a:r>
              <a:rPr lang="it-IT" dirty="0"/>
              <a:t>-Deployment</a:t>
            </a:r>
          </a:p>
          <a:p>
            <a:pPr marL="0" indent="0">
              <a:buNone/>
            </a:pPr>
            <a:endParaRPr lang="it-IT" dirty="0"/>
          </a:p>
          <a:p>
            <a:r>
              <a:rPr lang="it-IT" dirty="0" err="1"/>
              <a:t>Projketziel</a:t>
            </a:r>
            <a:r>
              <a:rPr lang="it-IT" dirty="0"/>
              <a:t> </a:t>
            </a:r>
            <a:r>
              <a:rPr lang="it-IT" dirty="0" err="1"/>
              <a:t>wurde</a:t>
            </a:r>
            <a:r>
              <a:rPr lang="it-IT" dirty="0"/>
              <a:t> </a:t>
            </a:r>
            <a:r>
              <a:rPr lang="it-IT" dirty="0" err="1"/>
              <a:t>erreicht</a:t>
            </a:r>
            <a:endParaRPr lang="it-IT" dirty="0"/>
          </a:p>
          <a:p>
            <a:r>
              <a:rPr lang="it-IT" dirty="0"/>
              <a:t>Lesson </a:t>
            </a:r>
            <a:r>
              <a:rPr lang="it-IT" dirty="0" err="1"/>
              <a:t>learned</a:t>
            </a:r>
            <a:endParaRPr lang="it-IT" dirty="0"/>
          </a:p>
          <a:p>
            <a:r>
              <a:rPr lang="it-IT" dirty="0" err="1"/>
              <a:t>Ausblick</a:t>
            </a:r>
            <a:endParaRPr lang="it-IT" dirty="0"/>
          </a:p>
        </p:txBody>
      </p:sp>
      <p:pic>
        <p:nvPicPr>
          <p:cNvPr id="10" name="Grafik 9" descr="Kopf mit Zahnrädern mit einfarbiger Füllung">
            <a:extLst>
              <a:ext uri="{FF2B5EF4-FFF2-40B4-BE49-F238E27FC236}">
                <a16:creationId xmlns:a16="http://schemas.microsoft.com/office/drawing/2014/main" id="{A1F6F9A1-9F3D-6303-DD63-0CC429E521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11341" y="3539535"/>
            <a:ext cx="1192236" cy="1192236"/>
          </a:xfrm>
          <a:prstGeom prst="rect">
            <a:avLst/>
          </a:prstGeom>
        </p:spPr>
      </p:pic>
      <p:pic>
        <p:nvPicPr>
          <p:cNvPr id="12" name="Grafik 11" descr="Sitzungssaal mit einfarbiger Füllung">
            <a:extLst>
              <a:ext uri="{FF2B5EF4-FFF2-40B4-BE49-F238E27FC236}">
                <a16:creationId xmlns:a16="http://schemas.microsoft.com/office/drawing/2014/main" id="{30625865-E250-CCA5-7FE6-B064E5B7DD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21147" y="1580081"/>
            <a:ext cx="1686326" cy="1686326"/>
          </a:xfrm>
          <a:prstGeom prst="rect">
            <a:avLst/>
          </a:prstGeom>
        </p:spPr>
      </p:pic>
    </p:spTree>
    <p:extLst>
      <p:ext uri="{BB962C8B-B14F-4D97-AF65-F5344CB8AC3E}">
        <p14:creationId xmlns:p14="http://schemas.microsoft.com/office/powerpoint/2010/main" val="27768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normAutofit lnSpcReduction="10000"/>
          </a:bodyPr>
          <a:lstStyle/>
          <a:p>
            <a:pPr lvl="0">
              <a:lnSpc>
                <a:spcPct val="100000"/>
              </a:lnSpc>
            </a:pPr>
            <a:r>
              <a:rPr lang="de-DE" dirty="0"/>
              <a:t>Microsoft Archivbilder</a:t>
            </a:r>
            <a:br>
              <a:rPr lang="de-DE" dirty="0"/>
            </a:br>
            <a:r>
              <a:rPr lang="de-DE" dirty="0"/>
              <a:t>		asci-systemhaus.de		</a:t>
            </a:r>
            <a:br>
              <a:rPr lang="de-DE" dirty="0"/>
            </a:br>
            <a:r>
              <a:rPr lang="de-DE" dirty="0"/>
              <a:t>Sy</a:t>
            </a:r>
            <a:r>
              <a:rPr lang="de-DE" dirty="0">
                <a:solidFill>
                  <a:srgbClr val="FF0000"/>
                </a:solidFill>
              </a:rPr>
              <a:t>ABO</a:t>
            </a:r>
            <a:r>
              <a:rPr lang="de-DE" sz="2400" dirty="0"/>
              <a:t>	</a:t>
            </a:r>
          </a:p>
          <a:p>
            <a:pPr lvl="0">
              <a:lnSpc>
                <a:spcPct val="100000"/>
              </a:lnSpc>
            </a:pPr>
            <a:r>
              <a:rPr lang="de-DE" dirty="0"/>
              <a:t>	</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a:xfrm>
            <a:off x="1524003" y="3602041"/>
            <a:ext cx="9144000" cy="449454"/>
          </a:xfrm>
        </p:spPr>
        <p:txBody>
          <a:bodyPr>
            <a:normAutofit/>
          </a:bodyPr>
          <a:lstStyle/>
          <a:p>
            <a:pPr lvl="0"/>
            <a:r>
              <a:rPr lang="de-DE" dirty="0"/>
              <a:t>Verwaltung von Profilen für den Import von Schülerdaten</a:t>
            </a:r>
          </a:p>
          <a:p>
            <a:pPr lvl="0"/>
            <a:endParaRPr lang="de-DE" dirty="0"/>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508" y="1118845"/>
            <a:ext cx="2198984" cy="850274"/>
          </a:xfrm>
          <a:prstGeom prst="rect">
            <a:avLst/>
          </a:prstGeom>
        </p:spPr>
      </p:pic>
      <p:sp>
        <p:nvSpPr>
          <p:cNvPr id="4" name="Textfeld 3">
            <a:extLst>
              <a:ext uri="{FF2B5EF4-FFF2-40B4-BE49-F238E27FC236}">
                <a16:creationId xmlns:a16="http://schemas.microsoft.com/office/drawing/2014/main" id="{E0DF7CF3-343F-7361-CFD2-F83900DF938C}"/>
              </a:ext>
            </a:extLst>
          </p:cNvPr>
          <p:cNvSpPr txBox="1"/>
          <p:nvPr/>
        </p:nvSpPr>
        <p:spPr>
          <a:xfrm>
            <a:off x="4031566" y="5352757"/>
            <a:ext cx="4128868" cy="646331"/>
          </a:xfrm>
          <a:prstGeom prst="rect">
            <a:avLst/>
          </a:prstGeom>
          <a:noFill/>
        </p:spPr>
        <p:txBody>
          <a:bodyPr wrap="square" rtlCol="0">
            <a:spAutoFit/>
          </a:bodyPr>
          <a:lstStyle/>
          <a:p>
            <a:pPr lvl="0" algn="ctr"/>
            <a:r>
              <a:rPr lang="de-DE" dirty="0"/>
              <a:t>Marco Garagna</a:t>
            </a:r>
          </a:p>
          <a:p>
            <a:pPr lvl="0" algn="ctr"/>
            <a:r>
              <a:rPr lang="de-DE" dirty="0"/>
              <a:t>ASCI Systemhaus GmbH</a:t>
            </a:r>
          </a:p>
        </p:txBody>
      </p:sp>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40408" y="1335078"/>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198" y="2749818"/>
            <a:ext cx="5854149" cy="830997"/>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198" y="3571045"/>
            <a:ext cx="5854149" cy="830997"/>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40407" y="4392271"/>
            <a:ext cx="5854149" cy="461665"/>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Statistische</a:t>
            </a:r>
            <a:r>
              <a:rPr lang="de-DE" dirty="0"/>
              <a:t> </a:t>
            </a:r>
            <a:r>
              <a:rPr lang="de-DE" sz="2400" dirty="0">
                <a:solidFill>
                  <a:srgbClr val="000000"/>
                </a:solidFill>
                <a:latin typeface="Calibri"/>
              </a:rPr>
              <a:t>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8" name="Inhaltsplatzhalter 7">
            <a:extLst>
              <a:ext uri="{FF2B5EF4-FFF2-40B4-BE49-F238E27FC236}">
                <a16:creationId xmlns:a16="http://schemas.microsoft.com/office/drawing/2014/main" id="{D4922AA8-DDD1-EC79-D458-8223D47AF58C}"/>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5228232" y="1743291"/>
            <a:ext cx="6002176" cy="3519510"/>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7"/>
          <a:stretch>
            <a:fillRect/>
          </a:stretch>
        </p:blipFill>
        <p:spPr>
          <a:xfrm>
            <a:off x="155961" y="2843043"/>
            <a:ext cx="5863845" cy="1851261"/>
          </a:xfrm>
          <a:prstGeom prst="rect">
            <a:avLst/>
          </a:prstGeom>
        </p:spPr>
      </p:pic>
      <p:sp>
        <p:nvSpPr>
          <p:cNvPr id="4" name="Textfeld 3">
            <a:extLst>
              <a:ext uri="{FF2B5EF4-FFF2-40B4-BE49-F238E27FC236}">
                <a16:creationId xmlns:a16="http://schemas.microsoft.com/office/drawing/2014/main" id="{1BBD4BFE-F3E2-E375-0808-E6C9FDD6418A}"/>
              </a:ext>
            </a:extLst>
          </p:cNvPr>
          <p:cNvSpPr txBox="1"/>
          <p:nvPr/>
        </p:nvSpPr>
        <p:spPr>
          <a:xfrm>
            <a:off x="7122017" y="1886621"/>
            <a:ext cx="3707795" cy="461665"/>
          </a:xfrm>
          <a:prstGeom prst="rect">
            <a:avLst/>
          </a:prstGeom>
          <a:noFill/>
        </p:spPr>
        <p:txBody>
          <a:bodyPr wrap="square" rtlCol="0">
            <a:spAutoFit/>
          </a:bodyPr>
          <a:lstStyle/>
          <a:p>
            <a:r>
              <a:rPr lang="de-DE" sz="2400" dirty="0"/>
              <a:t>Amortisationsdiagramm</a:t>
            </a:r>
          </a:p>
        </p:txBody>
      </p:sp>
      <p:pic>
        <p:nvPicPr>
          <p:cNvPr id="10" name="Inhaltsplatzhalter 9">
            <a:extLst>
              <a:ext uri="{FF2B5EF4-FFF2-40B4-BE49-F238E27FC236}">
                <a16:creationId xmlns:a16="http://schemas.microsoft.com/office/drawing/2014/main" id="{6E39C5EC-3954-C94C-B191-79DE5EE0E11D}"/>
              </a:ext>
            </a:extLst>
          </p:cNvPr>
          <p:cNvPicPr>
            <a:picLocks noGrp="1" noChangeAspect="1"/>
          </p:cNvPicPr>
          <p:nvPr>
            <p:ph idx="2"/>
          </p:nvPr>
        </p:nvPicPr>
        <p:blipFill>
          <a:blip r:embed="rId8">
            <a:extLst>
              <a:ext uri="{28A0092B-C50C-407E-A947-70E740481C1C}">
                <a14:useLocalDpi xmlns:a14="http://schemas.microsoft.com/office/drawing/2010/main" val="0"/>
              </a:ext>
            </a:extLst>
          </a:blip>
          <a:stretch>
            <a:fillRect/>
          </a:stretch>
        </p:blipFill>
        <p:spPr>
          <a:xfrm>
            <a:off x="6172200" y="2349975"/>
            <a:ext cx="5181600" cy="3302637"/>
          </a:xfr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721</Words>
  <Application>Microsoft Office PowerPoint</Application>
  <PresentationFormat>Breitbild</PresentationFormat>
  <Paragraphs>121</Paragraphs>
  <Slides>22</Slides>
  <Notes>16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22</vt:i4>
      </vt:variant>
    </vt:vector>
  </HeadingPairs>
  <TitlesOfParts>
    <vt:vector size="26"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PROJEKTABSCHLUSS &amp; FAZIT</vt:lpstr>
      <vt:lpstr>Vielen Dank für Ihre Aufmerksamkeit!  Quellen:</vt:lpstr>
      <vt:lpstr>Danke Seite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119</cp:revision>
  <dcterms:created xsi:type="dcterms:W3CDTF">2024-05-22T09:27:39Z</dcterms:created>
  <dcterms:modified xsi:type="dcterms:W3CDTF">2024-06-27T13:57:12Z</dcterms:modified>
</cp:coreProperties>
</file>